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2" r:id="rId3"/>
    <p:sldId id="269" r:id="rId4"/>
    <p:sldId id="263" r:id="rId5"/>
    <p:sldId id="270" r:id="rId6"/>
    <p:sldId id="271" r:id="rId7"/>
    <p:sldId id="277" r:id="rId8"/>
    <p:sldId id="272" r:id="rId9"/>
    <p:sldId id="267" r:id="rId10"/>
    <p:sldId id="282" r:id="rId11"/>
    <p:sldId id="283" r:id="rId12"/>
    <p:sldId id="274" r:id="rId13"/>
    <p:sldId id="275" r:id="rId14"/>
    <p:sldId id="276" r:id="rId15"/>
    <p:sldId id="278" r:id="rId16"/>
    <p:sldId id="281" r:id="rId17"/>
    <p:sldId id="285" r:id="rId18"/>
    <p:sldId id="280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4C9"/>
    <a:srgbClr val="C02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3CEDC0-68BB-46BB-B9F3-B8EF31EEB3A0}" type="datetime1">
              <a:rPr lang="ru-RU" smtClean="0"/>
              <a:t>25.09.2022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EC6E-5116-4821-9AE3-DEE2315992C4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E57-5B89-4511-8CC6-6079B07633C5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4635A6-ECB3-4AF9-B57C-B106D61DFEDF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17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64896C-24E8-4D5F-B052-5A1AB0EAF74C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34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6139EC-77DD-4245-BDAF-747936C0A062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5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F98FF7-D4AF-4A01-B938-1A7924AE577D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5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8DB762-28BC-4A17-817F-067168240279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83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5C96E2-989D-481C-AEFC-B953D8B471BD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613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2602DD-D342-4383-9076-07C03EE82EDD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17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6670B0-682C-479C-92E5-AB96DE7FDE2B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418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73E836-8EAB-4C4E-882A-B55263B5151F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4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884D00-2889-46E0-8C24-54058AF754E0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66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DAB2FD-FEEE-4848-9664-614F7FA3E5CB}" type="datetime1">
              <a:rPr lang="ru-RU" noProof="0" smtClean="0"/>
              <a:t>25.09.2022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D068D91-5085-43EA-8734-9AB23AC0958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276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1972256"/>
          </a:xfrm>
        </p:spPr>
        <p:txBody>
          <a:bodyPr rtlCol="0">
            <a:normAutofit/>
          </a:bodyPr>
          <a:lstStyle/>
          <a:p>
            <a:pPr rtl="0"/>
            <a:r>
              <a:rPr lang="en-US" sz="4000" b="1" i="1" dirty="0" err="1" smtClean="0">
                <a:solidFill>
                  <a:srgbClr val="FF0000"/>
                </a:solidFill>
              </a:rPr>
              <a:t>Qulaqc</a:t>
            </a:r>
            <a:r>
              <a:rPr lang="az-Latn-AZ" sz="4000" b="1" i="1" dirty="0" smtClean="0">
                <a:solidFill>
                  <a:srgbClr val="FF0000"/>
                </a:solidFill>
              </a:rPr>
              <a:t>ıq fibrilyasıyası zamanı risk faktorları.</a:t>
            </a:r>
            <a:br>
              <a:rPr lang="az-Latn-AZ" sz="4000" b="1" i="1" dirty="0" smtClean="0">
                <a:solidFill>
                  <a:srgbClr val="FF0000"/>
                </a:solidFill>
              </a:rPr>
            </a:br>
            <a:r>
              <a:rPr lang="az-Latn-AZ" sz="4000" b="1" i="1" dirty="0" smtClean="0">
                <a:solidFill>
                  <a:srgbClr val="FF0000"/>
                </a:solidFill>
              </a:rPr>
              <a:t>Diyet və həyat tərzi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1256" y="4765184"/>
            <a:ext cx="5422006" cy="1468190"/>
          </a:xfrm>
        </p:spPr>
        <p:txBody>
          <a:bodyPr rtlCol="0">
            <a:normAutofit/>
          </a:bodyPr>
          <a:lstStyle/>
          <a:p>
            <a:pPr rtl="0"/>
            <a:r>
              <a:rPr lang="az-Latn-AZ" sz="2800" b="1" i="1" dirty="0" smtClean="0">
                <a:solidFill>
                  <a:srgbClr val="0070C0"/>
                </a:solidFill>
              </a:rPr>
              <a:t>Dr.Nərmin Novruzova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 rtl="0"/>
            <a:endParaRPr lang="az-Latn-AZ" sz="2800" b="1" i="1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70" y="3657600"/>
            <a:ext cx="2818796" cy="2781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825" y="345940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3836" y="365126"/>
            <a:ext cx="3683357" cy="884126"/>
          </a:xfrm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rgbClr val="FF0000"/>
                </a:solidFill>
              </a:rPr>
              <a:t>AF və stress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7" y="270456"/>
            <a:ext cx="5267458" cy="6349285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Stress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AF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birbaşa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neyro-endokrin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vegetativ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immun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proseslər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vasitəsilə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dolayısı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KVH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inkişafını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təşviq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həyat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tərzi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davranışlarını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dəyişdirməklə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vasitəçilik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edir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Normal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vəziyyətlərdə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HPA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oxu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iltihab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reaksiyalarını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sakitləşdirsə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HPA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oxunun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uzun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müddətli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hiperaktivliyi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qlükokortikoidlərə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qarşı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kəskin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iltihab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əleyhinə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reaksiyalarla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nəticələnə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bilər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iltihabın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artması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nəticələnir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55" y="1416676"/>
            <a:ext cx="6259133" cy="5203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309" y="0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5" y="165374"/>
            <a:ext cx="10122794" cy="2049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191999" y="-2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2356833"/>
            <a:ext cx="10928797" cy="4301544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Yüksək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serum </a:t>
            </a:r>
            <a:r>
              <a:rPr lang="en-US" b="1" i="1" dirty="0" err="1">
                <a:solidFill>
                  <a:srgbClr val="0070C0"/>
                </a:solidFill>
              </a:rPr>
              <a:t>katekolamin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səviyyələri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mikrovaskulyar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endotel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zədələnməsi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və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katekolamin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kardiotoksik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təsirləri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vasitəsilə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stress </a:t>
            </a:r>
            <a:r>
              <a:rPr lang="en-US" b="1" i="1" dirty="0" err="1">
                <a:solidFill>
                  <a:srgbClr val="0070C0"/>
                </a:solidFill>
              </a:rPr>
              <a:t>kardiomiopatiyasını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tetikleye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bilir</a:t>
            </a:r>
            <a:r>
              <a:rPr lang="en-US" b="1" i="1" dirty="0">
                <a:solidFill>
                  <a:srgbClr val="0070C0"/>
                </a:solidFill>
              </a:rPr>
              <a:t>. </a:t>
            </a:r>
            <a:r>
              <a:rPr lang="en-US" b="1" i="1" dirty="0" err="1">
                <a:solidFill>
                  <a:srgbClr val="0070C0"/>
                </a:solidFill>
              </a:rPr>
              <a:t>Anksiyete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pozğunluqları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aritmogen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substratın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meydana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gəlməsinə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səbəb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ola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bilər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və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paroksismal</a:t>
            </a:r>
            <a:r>
              <a:rPr lang="en-US" b="1" i="1" dirty="0">
                <a:solidFill>
                  <a:srgbClr val="0070C0"/>
                </a:solidFill>
              </a:rPr>
              <a:t> AF-</a:t>
            </a:r>
            <a:r>
              <a:rPr lang="en-US" b="1" i="1" dirty="0" err="1">
                <a:solidFill>
                  <a:srgbClr val="0070C0"/>
                </a:solidFill>
              </a:rPr>
              <a:t>nin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başlanğıcı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üçün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bir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tetikleyici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ola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bilər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i="1" dirty="0" err="1" smtClean="0">
                <a:solidFill>
                  <a:srgbClr val="0070C0"/>
                </a:solidFill>
              </a:rPr>
              <a:t>Katekolaminlərin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suprafizioloji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səviyyələri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ilə</a:t>
            </a:r>
            <a:r>
              <a:rPr lang="en-US" b="1" i="1" dirty="0">
                <a:solidFill>
                  <a:srgbClr val="0070C0"/>
                </a:solidFill>
              </a:rPr>
              <a:t> beta-</a:t>
            </a:r>
            <a:r>
              <a:rPr lang="en-US" b="1" i="1" dirty="0" err="1">
                <a:solidFill>
                  <a:srgbClr val="0070C0"/>
                </a:solidFill>
              </a:rPr>
              <a:t>adrenergik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reseptorların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həddindən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artıq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stimullaşdırılması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kalsium-tənzimləyici</a:t>
            </a:r>
            <a:r>
              <a:rPr lang="en-US" b="1" i="1" dirty="0">
                <a:solidFill>
                  <a:srgbClr val="0070C0"/>
                </a:solidFill>
              </a:rPr>
              <a:t> protein </a:t>
            </a:r>
            <a:r>
              <a:rPr lang="en-US" b="1" i="1" dirty="0" err="1">
                <a:solidFill>
                  <a:srgbClr val="0070C0"/>
                </a:solidFill>
              </a:rPr>
              <a:t>genlərinin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ifadəsini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dəyişdirir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. </a:t>
            </a:r>
            <a:r>
              <a:rPr lang="en-US" b="1" i="1" dirty="0" err="1">
                <a:solidFill>
                  <a:srgbClr val="0070C0"/>
                </a:solidFill>
              </a:rPr>
              <a:t>Kalsiumla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işləmə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sisteminin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pozulması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atriyalların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ultrastruktur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remodelinginə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səbəb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olur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və</a:t>
            </a:r>
            <a:r>
              <a:rPr lang="en-US" b="1" i="1" dirty="0">
                <a:solidFill>
                  <a:srgbClr val="0070C0"/>
                </a:solidFill>
              </a:rPr>
              <a:t> AF-</a:t>
            </a:r>
            <a:r>
              <a:rPr lang="en-US" b="1" i="1" dirty="0" err="1">
                <a:solidFill>
                  <a:srgbClr val="0070C0"/>
                </a:solidFill>
              </a:rPr>
              <a:t>nin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başlanmasına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və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irəliləməsinə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şərait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yaradır</a:t>
            </a:r>
            <a:r>
              <a:rPr lang="en-US" b="1" i="1" dirty="0">
                <a:solidFill>
                  <a:srgbClr val="0070C0"/>
                </a:solidFill>
              </a:rPr>
              <a:t>.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</a:rPr>
              <a:t>Aralıq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dənizi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pəhrizi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və</a:t>
            </a:r>
            <a:r>
              <a:rPr lang="en-US" b="1" i="1" dirty="0">
                <a:solidFill>
                  <a:srgbClr val="FF0000"/>
                </a:solidFill>
              </a:rPr>
              <a:t> atrial </a:t>
            </a:r>
            <a:r>
              <a:rPr lang="en-US" b="1" i="1" dirty="0" err="1">
                <a:solidFill>
                  <a:srgbClr val="FF0000"/>
                </a:solidFill>
              </a:rPr>
              <a:t>fibrilasiya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8034" y="1825624"/>
            <a:ext cx="6220496" cy="4781237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İştirakçılar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təsadüfi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olaraq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3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pəhrizdən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1-nə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təyin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edildi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ekstravirgin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zeytun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yağı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edilmiş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Aralıq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dənizi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pəhrizi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qarışıq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qoz-fındıq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edilmiş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Aralıq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dənizi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pəhrizi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yağlı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pəhrizə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riayət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etmək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tövsiyəsi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olundu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az-Latn-AZ" b="1" i="1" dirty="0">
                <a:solidFill>
                  <a:srgbClr val="FF0000"/>
                </a:solidFill>
              </a:rPr>
              <a:t>əticə - Aralıq dənizi pəhriz nümunəsi kontekstində ekstravirgin zeytun yağının atrial fibrilasiya riskini azalda biləcəyini göstərir.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11" y="2215163"/>
            <a:ext cx="5500612" cy="3670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98" y="633854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993" y="184821"/>
            <a:ext cx="4108361" cy="922762"/>
          </a:xfrm>
        </p:spPr>
        <p:txBody>
          <a:bodyPr/>
          <a:lstStyle/>
          <a:p>
            <a:r>
              <a:rPr lang="az-Latn-AZ" b="1" i="1" dirty="0" smtClean="0">
                <a:solidFill>
                  <a:srgbClr val="FF0000"/>
                </a:solidFill>
              </a:rPr>
              <a:t>İltihabın və AF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442434"/>
            <a:ext cx="7456868" cy="521594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Bundan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iltihab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arasında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sıx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əlaqəyə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işarə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ortaya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çıxan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sübutlar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var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İltihab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AF-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yaranmasına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saxlanmasına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təkan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bilər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oksidləşdirici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stress,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dəyişmiş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kalsium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homeostazı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kardiyomiyosit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apoptozu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nəticədə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fibroz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daxil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olmaqla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müxtəlif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patoloji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proseslərlə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əlaqələndirilir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öz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növbəsində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substratının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əmələ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gəlməsini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təşviq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edir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Bitki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əsaslı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- liflə zəngin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pəhriz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antiinflamatuar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antioksidant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komponentlərlə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zəngindir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zaman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keçdikcə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ürək-damar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sistemi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sağlamlığının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mənfi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əlamətlərini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əhəmiyyətli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dərəcədə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azaldır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Rafinə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edilməmiş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bitki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qidaları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zəngin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pəhriz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nümunələri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müxtəlif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tədqiqatlarda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CRP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səviyyələrini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azaltmaq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üçün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nümayiş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etdirilmişdir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bağlı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çox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qeyd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olunan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iltihabın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markeri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yüksək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həssaslıqlı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CRP (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hsCRP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IL-6-dır.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Digər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bildirilmiş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markerlərə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şiş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nekrozu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faktoru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b="1" i="1" dirty="0">
                <a:solidFill>
                  <a:schemeClr val="accent1">
                    <a:lumMod val="50000"/>
                  </a:schemeClr>
                </a:solidFill>
              </a:rPr>
              <a:t>α 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TNF-</a:t>
            </a:r>
            <a:r>
              <a:rPr lang="el-GR" b="1" i="1" dirty="0">
                <a:solidFill>
                  <a:schemeClr val="accent1">
                    <a:lumMod val="50000"/>
                  </a:schemeClr>
                </a:solidFill>
              </a:rPr>
              <a:t>α),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interleykin-2 (IL-2)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interleykin-8 (IL-8)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daxildir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5" y="1442434"/>
            <a:ext cx="4262906" cy="5125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365" y="184821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1171978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Aralıq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dənizi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pəhrizi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həmçinin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bir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çox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digər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ürək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xəstəlikləri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ilə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əlaqəli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vəziyyəti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azaldır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690688"/>
            <a:ext cx="5782615" cy="4893199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Böyük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Britaniyanın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Warwick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Tibb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Məktəbindən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Cochrane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müəlliflərinə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görə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komponentlərə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aşağıdakılar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daxildir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pəhrizdə</a:t>
            </a:r>
            <a:r>
              <a:rPr lang="en-US" b="1" i="1" dirty="0">
                <a:solidFill>
                  <a:srgbClr val="002060"/>
                </a:solidFill>
              </a:rPr>
              <a:t> mono </a:t>
            </a:r>
            <a:r>
              <a:rPr lang="en-US" b="1" i="1" dirty="0" err="1">
                <a:solidFill>
                  <a:srgbClr val="002060"/>
                </a:solidFill>
              </a:rPr>
              <a:t>doymamış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yağların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doymuş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yağlara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yüksək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nisbəti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qırmızı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şərabın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aşağı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orta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istehlakı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paxlalıların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daha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çox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istehlakı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taxıl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dənli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bitkilərin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daha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çox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istehlakı</a:t>
            </a:r>
            <a:r>
              <a:rPr lang="en-US" b="1" i="1" dirty="0">
                <a:solidFill>
                  <a:srgbClr val="002060"/>
                </a:solidFill>
              </a:rPr>
              <a:t> (</a:t>
            </a:r>
            <a:r>
              <a:rPr lang="en-US" b="1" i="1" dirty="0" err="1">
                <a:solidFill>
                  <a:srgbClr val="002060"/>
                </a:solidFill>
              </a:rPr>
              <a:t>lif</a:t>
            </a:r>
            <a:r>
              <a:rPr lang="en-US" b="1" i="1" dirty="0">
                <a:solidFill>
                  <a:srgbClr val="002060"/>
                </a:solidFill>
              </a:rPr>
              <a:t>)</a:t>
            </a:r>
          </a:p>
          <a:p>
            <a:r>
              <a:rPr lang="en-US" b="1" i="1" dirty="0" err="1">
                <a:solidFill>
                  <a:srgbClr val="002060"/>
                </a:solidFill>
              </a:rPr>
              <a:t>meyvə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tərəvəzlərin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daha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çox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istehlakı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artan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balıq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istehlakı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ilə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ət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ət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məhsullarının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azaldılması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süd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süd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məhsullarının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orta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istehlakı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8" y="1742204"/>
            <a:ext cx="5550795" cy="3145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57" y="4971245"/>
            <a:ext cx="5550795" cy="1612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357" y="608721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161" y="365125"/>
            <a:ext cx="5937160" cy="729579"/>
          </a:xfrm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rgbClr val="FF0000"/>
                </a:solidFill>
              </a:rPr>
              <a:t>Antiinflamatuor pəhriz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4" y="1223493"/>
            <a:ext cx="5396248" cy="495347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AFib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olduqda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antiinflamatuar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pəhriz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yemək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vacibdir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İltihab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ürək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xəstəliklərinin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əsas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səbəblərindən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biridir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Rasiondan çıxartmalı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olduğunuz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iltihablı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qidalara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aşağıdakılar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daxildir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Sadə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karbohidratlar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z-Latn-AZ" b="1" i="1" dirty="0" err="1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əddindən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artıq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natrium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Trans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yağlar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luten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kazein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bəzi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insanlarda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) ?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Spirt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li içkilər</a:t>
            </a:r>
          </a:p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Narkotik və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az-Latn-AZ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49" y="1223492"/>
            <a:ext cx="5924282" cy="526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61" y="1655752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072" y="515155"/>
            <a:ext cx="9447727" cy="1107583"/>
          </a:xfrm>
        </p:spPr>
        <p:txBody>
          <a:bodyPr/>
          <a:lstStyle/>
          <a:p>
            <a:r>
              <a:rPr lang="az-Latn-AZ" b="1" i="1" dirty="0" smtClean="0">
                <a:solidFill>
                  <a:srgbClr val="0070C0"/>
                </a:solidFill>
              </a:rPr>
              <a:t>     </a:t>
            </a:r>
            <a:r>
              <a:rPr lang="az-Latn-AZ" b="1" i="1" dirty="0" smtClean="0">
                <a:solidFill>
                  <a:srgbClr val="002060"/>
                </a:solidFill>
              </a:rPr>
              <a:t>Ürəyimizi qorumağı unutmayaq!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71234"/>
            <a:ext cx="2742128" cy="141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Latn-AZ" b="1" i="1" dirty="0" smtClean="0">
                <a:solidFill>
                  <a:srgbClr val="C02A1A"/>
                </a:solidFill>
              </a:rPr>
              <a:t>Sevgi bütün  xəstəliklərin dərmanıdı !</a:t>
            </a:r>
            <a:endParaRPr lang="ru-RU" b="1" i="1" dirty="0">
              <a:solidFill>
                <a:srgbClr val="C02A1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65" y="1739417"/>
            <a:ext cx="6800045" cy="4262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088" y="952270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i="1" dirty="0" smtClean="0">
                <a:solidFill>
                  <a:srgbClr val="0070C0"/>
                </a:solidFill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</a:rPr>
              <a:t>         </a:t>
            </a:r>
            <a:r>
              <a:rPr lang="en-US" b="1" i="1" dirty="0" err="1" smtClean="0">
                <a:solidFill>
                  <a:srgbClr val="0070C0"/>
                </a:solidFill>
              </a:rPr>
              <a:t>Diqqətinizə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görə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təşəkkür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edirəm</a:t>
            </a:r>
            <a:r>
              <a:rPr lang="en-US" b="1" i="1" dirty="0">
                <a:solidFill>
                  <a:srgbClr val="0070C0"/>
                </a:solidFill>
              </a:rPr>
              <a:t> 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409" y="1825625"/>
            <a:ext cx="59751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8" y="154547"/>
            <a:ext cx="3400021" cy="798490"/>
          </a:xfrm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rgbClr val="FF0000"/>
                </a:solidFill>
              </a:rPr>
              <a:t>AF və stress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6" y="1146220"/>
            <a:ext cx="6812924" cy="5525035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Stressin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simptomları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fiziki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ağrı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yorğunluq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hissi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ürək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döyüntüsü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ishal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qəbizlik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zehni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daimi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narahatlıq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ağlama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hücumları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əsəbilik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maraq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itkisi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yuxusuzluq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davranış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həddindən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artıq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tənqid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həddindən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artıq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spirt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istehlakı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>
                <a:solidFill>
                  <a:schemeClr val="accent1">
                    <a:lumMod val="50000"/>
                  </a:schemeClr>
                </a:solidFill>
              </a:rPr>
              <a:t>tütün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 smtClean="0">
                <a:solidFill>
                  <a:schemeClr val="accent1">
                    <a:lumMod val="50000"/>
                  </a:schemeClr>
                </a:solidFill>
              </a:rPr>
              <a:t>istifadəsi</a:t>
            </a:r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800" b="1" i="1" dirty="0" err="1" smtClean="0">
                <a:solidFill>
                  <a:schemeClr val="accent1">
                    <a:lumMod val="50000"/>
                  </a:schemeClr>
                </a:solidFill>
              </a:rPr>
              <a:t>əsəbilik</a:t>
            </a:r>
            <a:r>
              <a:rPr lang="az-Latn-AZ" sz="3800" b="1" i="1" dirty="0" smtClean="0">
                <a:solidFill>
                  <a:schemeClr val="accent1">
                    <a:lumMod val="50000"/>
                  </a:schemeClr>
                </a:solidFill>
              </a:rPr>
              <a:t> )</a:t>
            </a:r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 smtClean="0">
                <a:solidFill>
                  <a:schemeClr val="accent1">
                    <a:lumMod val="50000"/>
                  </a:schemeClr>
                </a:solidFill>
              </a:rPr>
              <a:t>ola</a:t>
            </a:r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b="1" i="1" dirty="0" err="1" smtClean="0">
                <a:solidFill>
                  <a:schemeClr val="accent1">
                    <a:lumMod val="50000"/>
                  </a:schemeClr>
                </a:solidFill>
              </a:rPr>
              <a:t>bil</a:t>
            </a:r>
            <a:r>
              <a:rPr lang="az-Latn-AZ" sz="3800" b="1" i="1" dirty="0" smtClean="0">
                <a:solidFill>
                  <a:schemeClr val="accent1">
                    <a:lumMod val="50000"/>
                  </a:schemeClr>
                </a:solidFill>
              </a:rPr>
              <a:t>ər </a:t>
            </a:r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z-Latn-AZ" sz="3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400" b="1" i="1" dirty="0">
                <a:solidFill>
                  <a:srgbClr val="0070C0"/>
                </a:solidFill>
              </a:rPr>
              <a:t>Stress, </a:t>
            </a:r>
            <a:r>
              <a:rPr lang="en-US" sz="3400" b="1" i="1" dirty="0" err="1">
                <a:solidFill>
                  <a:srgbClr val="0070C0"/>
                </a:solidFill>
              </a:rPr>
              <a:t>bir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şəxs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daxili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və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ya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xarici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tələblərin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adaptiv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reaksiya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qabiliyyətini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aşdığını</a:t>
            </a:r>
            <a:r>
              <a:rPr lang="en-US" sz="3400" b="1" i="1" dirty="0">
                <a:solidFill>
                  <a:srgbClr val="0070C0"/>
                </a:solidFill>
              </a:rPr>
              <a:t> hiss </a:t>
            </a:r>
            <a:r>
              <a:rPr lang="en-US" sz="3400" b="1" i="1" dirty="0" err="1">
                <a:solidFill>
                  <a:srgbClr val="0070C0"/>
                </a:solidFill>
              </a:rPr>
              <a:t>etdikdə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baş</a:t>
            </a:r>
            <a:r>
              <a:rPr lang="en-US" sz="3400" b="1" i="1" dirty="0">
                <a:solidFill>
                  <a:srgbClr val="0070C0"/>
                </a:solidFill>
              </a:rPr>
              <a:t> </a:t>
            </a:r>
            <a:r>
              <a:rPr lang="en-US" sz="3400" b="1" i="1" dirty="0" err="1">
                <a:solidFill>
                  <a:srgbClr val="0070C0"/>
                </a:solidFill>
              </a:rPr>
              <a:t>verir</a:t>
            </a:r>
            <a:r>
              <a:rPr lang="en-US" sz="3400" b="1" i="1" dirty="0">
                <a:solidFill>
                  <a:srgbClr val="0070C0"/>
                </a:solidFill>
              </a:rPr>
              <a:t>. 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Stresslə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mübarizə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aparmağa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kömək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bilər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müntəzəm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fiziki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fəaliyyətlə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məşğul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olmaq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daha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yaxşı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açıq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havada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müxtəlif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relaksasiya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texnika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üsullarından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yoqa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meditasiya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s.)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istifadə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etmək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Müxtəlif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balanslaşdırılmış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pəhriz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də olmaq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alkoqol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siqaretdən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imtina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etmək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müsbət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düşünməyə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çalışmaq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dostlarla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ünsiyyət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qurmaq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kifayət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qədər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yuxu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almaq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36" y="2936383"/>
            <a:ext cx="4629745" cy="3773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659" y="759854"/>
            <a:ext cx="3219718" cy="20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945"/>
          </a:xfrm>
        </p:spPr>
        <p:txBody>
          <a:bodyPr/>
          <a:lstStyle/>
          <a:p>
            <a:r>
              <a:rPr lang="az-Latn-AZ" b="1" i="1" dirty="0" smtClean="0">
                <a:solidFill>
                  <a:srgbClr val="0070C0"/>
                </a:solidFill>
              </a:rPr>
              <a:t>           </a:t>
            </a:r>
            <a:r>
              <a:rPr lang="en-US" b="1" i="1" dirty="0" err="1" smtClean="0">
                <a:solidFill>
                  <a:srgbClr val="FF0000"/>
                </a:solidFill>
              </a:rPr>
              <a:t>Qulaqcıqların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fibrilyasiyası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8" y="1690688"/>
            <a:ext cx="7611415" cy="4980568"/>
          </a:xfrm>
        </p:spPr>
        <p:txBody>
          <a:bodyPr>
            <a:normAutofit fontScale="92500"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Qulaqcıqların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fibrilyasiyası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Qulaqcıqların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səyrici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aritmiyası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geniş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yayılmış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ürək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aritmiyasıdır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dünya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əhalisinin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1-2%-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rast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gəlinir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2001-ci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ABŞ-da 2.3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mln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oldu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ğu,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rəqəmin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2050-ci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ilədək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dəfə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artması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gözlənilir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Qulaqcıqların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fibrilyasiyası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insult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riskini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4-5.3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dəfə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artırmış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olur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Qulaqcıqların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fibrilyasiyası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isə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bütün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yaşlarda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qeydə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alınan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insult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hallarının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15%-ə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səbəb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olur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Yaşı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80-dən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yuxarı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xəstələr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arasında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baş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verən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insultların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30%-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çoxu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isə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qulaqcıqların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fibrilyasiyası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səbəbindən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baş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verir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04" y="1481070"/>
            <a:ext cx="4423894" cy="4980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703" y="155506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039" y="206062"/>
            <a:ext cx="8590210" cy="97879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AF-</a:t>
            </a:r>
            <a:r>
              <a:rPr lang="en-US" b="1" i="1" dirty="0" err="1">
                <a:solidFill>
                  <a:srgbClr val="FF0000"/>
                </a:solidFill>
              </a:rPr>
              <a:t>nin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inkişafı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üçün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risk </a:t>
            </a:r>
            <a:r>
              <a:rPr lang="en-US" b="1" i="1" dirty="0" err="1" smtClean="0">
                <a:solidFill>
                  <a:srgbClr val="FF0000"/>
                </a:solidFill>
              </a:rPr>
              <a:t>faktor</a:t>
            </a:r>
            <a:r>
              <a:rPr lang="az-Latn-AZ" b="1" i="1" dirty="0" smtClean="0">
                <a:solidFill>
                  <a:srgbClr val="FF0000"/>
                </a:solidFill>
              </a:rPr>
              <a:t>ları</a:t>
            </a: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8" y="1403796"/>
            <a:ext cx="6748530" cy="5203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1 </a:t>
            </a:r>
            <a:r>
              <a:rPr lang="en-US" b="1" i="1" dirty="0" err="1">
                <a:solidFill>
                  <a:srgbClr val="0070C0"/>
                </a:solidFill>
              </a:rPr>
              <a:t>Dəyişdirilə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bilməyən</a:t>
            </a:r>
            <a:r>
              <a:rPr lang="en-US" b="1" i="1" dirty="0">
                <a:solidFill>
                  <a:srgbClr val="0070C0"/>
                </a:solidFill>
              </a:rPr>
              <a:t> risk </a:t>
            </a:r>
            <a:r>
              <a:rPr lang="en-US" b="1" i="1" dirty="0" err="1" smtClean="0">
                <a:solidFill>
                  <a:srgbClr val="0070C0"/>
                </a:solidFill>
              </a:rPr>
              <a:t>faktorları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b="1" i="1" dirty="0" err="1" smtClean="0">
                <a:solidFill>
                  <a:srgbClr val="0070C0"/>
                </a:solidFill>
              </a:rPr>
              <a:t>Genetika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əsaslı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tədqiqatlar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göstərdi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ailədə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tarixi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birinci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dərəcəli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qohumlarda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inkişaf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riskinin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40%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artması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əlaqələndirilir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 err="1" smtClean="0">
                <a:solidFill>
                  <a:srgbClr val="0070C0"/>
                </a:solidFill>
              </a:rPr>
              <a:t>Ya</a:t>
            </a:r>
            <a:r>
              <a:rPr lang="az-Latn-AZ" b="1" i="1" dirty="0">
                <a:solidFill>
                  <a:srgbClr val="0070C0"/>
                </a:solidFill>
              </a:rPr>
              <a:t>ş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- AF-nin yayılması müxtəlif etnik populyasiyalar arasında fərqli olsa da, epidemioloji tədqiqatlar ardıcıl olaraq yaş irəlilədikcə AF-nin yayılmasında mərhələli artım tapmışdır. 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49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yaşdan kiçik şəxslərdə 0,12-0,16%-dən 60-70 yaşlarda 1,7-4,0%-ə, 80 yaşdan sonra isə 13,5-17,8%-ə qədər yüksəlir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z-Latn-AZ" b="1" i="1" dirty="0">
                <a:solidFill>
                  <a:srgbClr val="0070C0"/>
                </a:solidFill>
              </a:rPr>
              <a:t>Cinsi fərqlər </a:t>
            </a:r>
            <a:r>
              <a:rPr lang="az-Latn-AZ" b="1" i="1" dirty="0" smtClean="0">
                <a:solidFill>
                  <a:srgbClr val="0070C0"/>
                </a:solidFill>
              </a:rPr>
              <a:t>-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AF kişilər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və qadınlar arasında fərqlidir.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Yaşa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uyğunlaşdırılmış AF tezliyi kişilərdə Şimali Amerika və Avropa populyasiyalarında qadınlara nisbətən daha yüksəkdir.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83" y="1841679"/>
            <a:ext cx="4956765" cy="3825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430" y="222978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7927" y="257578"/>
            <a:ext cx="4649273" cy="77273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AF v</a:t>
            </a:r>
            <a:r>
              <a:rPr lang="az-Latn-AZ" b="1" i="1" dirty="0" smtClean="0">
                <a:solidFill>
                  <a:srgbClr val="FF0000"/>
                </a:solidFill>
              </a:rPr>
              <a:t>ə epigenetika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579550"/>
            <a:ext cx="6555346" cy="6143222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Atrial </a:t>
            </a:r>
            <a:r>
              <a:rPr lang="en-US" b="1" i="1" dirty="0" err="1">
                <a:solidFill>
                  <a:srgbClr val="0070C0"/>
                </a:solidFill>
              </a:rPr>
              <a:t>Fibrilasiya</a:t>
            </a:r>
            <a:r>
              <a:rPr lang="en-US" b="1" i="1" dirty="0">
                <a:solidFill>
                  <a:srgbClr val="0070C0"/>
                </a:solidFill>
              </a:rPr>
              <a:t> (AF) gen </a:t>
            </a:r>
            <a:r>
              <a:rPr lang="en-US" b="1" i="1" dirty="0" err="1">
                <a:solidFill>
                  <a:srgbClr val="0070C0"/>
                </a:solidFill>
              </a:rPr>
              <a:t>şəbəkəsi</a:t>
            </a:r>
            <a:r>
              <a:rPr lang="en-US" b="1" i="1" dirty="0">
                <a:solidFill>
                  <a:srgbClr val="0070C0"/>
                </a:solidFill>
              </a:rPr>
              <a:t>. </a:t>
            </a:r>
            <a:endParaRPr lang="az-Latn-AZ" b="1" i="1" dirty="0" smtClean="0">
              <a:solidFill>
                <a:srgbClr val="0070C0"/>
              </a:solidFill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Atrial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fibrilasiya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əlaqəli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olaraq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təsvir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genlər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arasındakı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qarşılıqlı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əlaqəni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ümumiləşdirən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şəbəkə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6"/>
                </a:solidFill>
              </a:rPr>
              <a:t>İlk </a:t>
            </a:r>
            <a:r>
              <a:rPr lang="en-US" b="1" i="1" dirty="0" err="1">
                <a:solidFill>
                  <a:schemeClr val="accent6"/>
                </a:solidFill>
              </a:rPr>
              <a:t>növbədə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aritmogen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pozğunluq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olan</a:t>
            </a:r>
            <a:r>
              <a:rPr lang="en-US" b="1" i="1" dirty="0">
                <a:solidFill>
                  <a:schemeClr val="accent6"/>
                </a:solidFill>
              </a:rPr>
              <a:t> AF </a:t>
            </a:r>
            <a:r>
              <a:rPr lang="en-US" b="1" i="1" dirty="0" err="1">
                <a:solidFill>
                  <a:schemeClr val="accent6"/>
                </a:solidFill>
              </a:rPr>
              <a:t>ilə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əlaqəli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genlərin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əksəriyyəti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ürək</a:t>
            </a:r>
            <a:r>
              <a:rPr lang="en-US" b="1" i="1" dirty="0">
                <a:solidFill>
                  <a:schemeClr val="accent6"/>
                </a:solidFill>
              </a:rPr>
              <a:t> ion </a:t>
            </a:r>
            <a:r>
              <a:rPr lang="en-US" b="1" i="1" dirty="0" err="1">
                <a:solidFill>
                  <a:schemeClr val="accent6"/>
                </a:solidFill>
              </a:rPr>
              <a:t>kanallarını</a:t>
            </a:r>
            <a:r>
              <a:rPr lang="en-US" b="1" i="1" dirty="0">
                <a:solidFill>
                  <a:schemeClr val="accent6"/>
                </a:solidFill>
              </a:rPr>
              <a:t> (</a:t>
            </a:r>
            <a:r>
              <a:rPr lang="en-US" b="1" i="1" dirty="0" err="1">
                <a:solidFill>
                  <a:schemeClr val="accent6"/>
                </a:solidFill>
              </a:rPr>
              <a:t>yaşıl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çoxluq</a:t>
            </a:r>
            <a:r>
              <a:rPr lang="en-US" b="1" i="1" dirty="0">
                <a:solidFill>
                  <a:schemeClr val="accent6"/>
                </a:solidFill>
              </a:rPr>
              <a:t>) </a:t>
            </a:r>
            <a:r>
              <a:rPr lang="en-US" b="1" i="1" dirty="0" err="1">
                <a:solidFill>
                  <a:schemeClr val="accent6"/>
                </a:solidFill>
              </a:rPr>
              <a:t>kodlayır</a:t>
            </a:r>
            <a:r>
              <a:rPr lang="en-US" b="1" i="1" dirty="0">
                <a:solidFill>
                  <a:schemeClr val="accent6"/>
                </a:solidFill>
              </a:rPr>
              <a:t>. </a:t>
            </a:r>
            <a:endParaRPr lang="az-Latn-AZ" b="1" i="1" dirty="0" smtClean="0">
              <a:solidFill>
                <a:schemeClr val="accent6"/>
              </a:solidFill>
            </a:endParaRPr>
          </a:p>
          <a:p>
            <a:r>
              <a:rPr lang="en-US" b="1" i="1" dirty="0" err="1" smtClean="0">
                <a:solidFill>
                  <a:srgbClr val="FFC000"/>
                </a:solidFill>
              </a:rPr>
              <a:t>Digər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  <a:r>
              <a:rPr lang="en-US" b="1" i="1" dirty="0">
                <a:solidFill>
                  <a:srgbClr val="FFC000"/>
                </a:solidFill>
              </a:rPr>
              <a:t>AF </a:t>
            </a:r>
            <a:r>
              <a:rPr lang="en-US" b="1" i="1" dirty="0" err="1">
                <a:solidFill>
                  <a:srgbClr val="FFC000"/>
                </a:solidFill>
              </a:rPr>
              <a:t>genləri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 err="1">
                <a:solidFill>
                  <a:srgbClr val="FFC000"/>
                </a:solidFill>
              </a:rPr>
              <a:t>fibroz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 err="1">
                <a:solidFill>
                  <a:srgbClr val="FFC000"/>
                </a:solidFill>
              </a:rPr>
              <a:t>və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 err="1">
                <a:solidFill>
                  <a:srgbClr val="FFC000"/>
                </a:solidFill>
              </a:rPr>
              <a:t>hüceyrədənkənar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 err="1">
                <a:solidFill>
                  <a:srgbClr val="FFC000"/>
                </a:solidFill>
              </a:rPr>
              <a:t>matris</a:t>
            </a:r>
            <a:r>
              <a:rPr lang="en-US" b="1" i="1" dirty="0">
                <a:solidFill>
                  <a:srgbClr val="FFC000"/>
                </a:solidFill>
              </a:rPr>
              <a:t> (ECM) </a:t>
            </a:r>
            <a:r>
              <a:rPr lang="en-US" b="1" i="1" dirty="0" err="1">
                <a:solidFill>
                  <a:srgbClr val="FFC000"/>
                </a:solidFill>
              </a:rPr>
              <a:t>strukturunda</a:t>
            </a:r>
            <a:r>
              <a:rPr lang="en-US" b="1" i="1" dirty="0">
                <a:solidFill>
                  <a:srgbClr val="FFC000"/>
                </a:solidFill>
              </a:rPr>
              <a:t> (sarı </a:t>
            </a:r>
            <a:r>
              <a:rPr lang="en-US" b="1" i="1" dirty="0" err="1">
                <a:solidFill>
                  <a:srgbClr val="FFC000"/>
                </a:solidFill>
              </a:rPr>
              <a:t>çoxluq</a:t>
            </a:r>
            <a:r>
              <a:rPr lang="en-US" b="1" i="1" dirty="0">
                <a:solidFill>
                  <a:srgbClr val="FFC000"/>
                </a:solidFill>
              </a:rPr>
              <a:t>),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kardiogenezdə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mavi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klaster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hüceyrə-hüceyrə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birləşməsində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qəhvəyi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çoxluq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rgbClr val="F024C9"/>
                </a:solidFill>
              </a:rPr>
              <a:t>nüvə</a:t>
            </a:r>
            <a:r>
              <a:rPr lang="en-US" b="1" i="1" dirty="0">
                <a:solidFill>
                  <a:srgbClr val="F024C9"/>
                </a:solidFill>
              </a:rPr>
              <a:t> </a:t>
            </a:r>
            <a:r>
              <a:rPr lang="en-US" b="1" i="1" dirty="0" err="1">
                <a:solidFill>
                  <a:srgbClr val="F024C9"/>
                </a:solidFill>
              </a:rPr>
              <a:t>quruluşunda</a:t>
            </a:r>
            <a:r>
              <a:rPr lang="en-US" b="1" i="1" dirty="0">
                <a:solidFill>
                  <a:srgbClr val="F024C9"/>
                </a:solidFill>
              </a:rPr>
              <a:t> (</a:t>
            </a:r>
            <a:r>
              <a:rPr lang="en-US" b="1" i="1" dirty="0" err="1">
                <a:solidFill>
                  <a:srgbClr val="F024C9"/>
                </a:solidFill>
              </a:rPr>
              <a:t>çəhrayı</a:t>
            </a:r>
            <a:r>
              <a:rPr lang="en-US" b="1" i="1" dirty="0">
                <a:solidFill>
                  <a:srgbClr val="F024C9"/>
                </a:solidFill>
              </a:rPr>
              <a:t> </a:t>
            </a:r>
            <a:r>
              <a:rPr lang="en-US" b="1" i="1" dirty="0" err="1">
                <a:solidFill>
                  <a:srgbClr val="F024C9"/>
                </a:solidFill>
              </a:rPr>
              <a:t>çoxluq</a:t>
            </a:r>
            <a:r>
              <a:rPr lang="en-US" b="1" i="1" dirty="0">
                <a:solidFill>
                  <a:srgbClr val="F024C9"/>
                </a:solidFill>
              </a:rPr>
              <a:t>) </a:t>
            </a:r>
            <a:r>
              <a:rPr lang="en-US" b="1" i="1" dirty="0" err="1">
                <a:solidFill>
                  <a:srgbClr val="F024C9"/>
                </a:solidFill>
              </a:rPr>
              <a:t>iştirak</a:t>
            </a:r>
            <a:r>
              <a:rPr lang="en-US" b="1" i="1" dirty="0">
                <a:solidFill>
                  <a:srgbClr val="F024C9"/>
                </a:solidFill>
              </a:rPr>
              <a:t> </a:t>
            </a:r>
            <a:r>
              <a:rPr lang="en-US" b="1" i="1" dirty="0" err="1">
                <a:solidFill>
                  <a:srgbClr val="F024C9"/>
                </a:solidFill>
              </a:rPr>
              <a:t>edir</a:t>
            </a:r>
            <a:r>
              <a:rPr lang="en-US" b="1" i="1" dirty="0">
                <a:solidFill>
                  <a:srgbClr val="F024C9"/>
                </a:solidFill>
              </a:rPr>
              <a:t>. </a:t>
            </a:r>
            <a:endParaRPr lang="az-Latn-AZ" b="1" i="1" dirty="0" smtClean="0">
              <a:solidFill>
                <a:srgbClr val="F024C9"/>
              </a:solidFill>
            </a:endParaRPr>
          </a:p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Genom-geniş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assosiasiya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tədqiqatları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(GWAS)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müəyyən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edilmiş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digər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genləri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təmsil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olunur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tozlu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çəhrayı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çoxluq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Bütün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klasterlər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substratını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təmsil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elektrik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struktur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yenidən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qurulmasına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uyğundur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38" y="1390918"/>
            <a:ext cx="4903171" cy="47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893" y="502277"/>
            <a:ext cx="8718998" cy="47007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AF-</a:t>
            </a:r>
            <a:r>
              <a:rPr lang="en-US" b="1" i="1" dirty="0" err="1">
                <a:solidFill>
                  <a:srgbClr val="FF0000"/>
                </a:solidFill>
              </a:rPr>
              <a:t>nin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inkişafı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üçün</a:t>
            </a:r>
            <a:r>
              <a:rPr lang="en-US" b="1" i="1" dirty="0">
                <a:solidFill>
                  <a:srgbClr val="FF0000"/>
                </a:solidFill>
              </a:rPr>
              <a:t>  risk </a:t>
            </a:r>
            <a:r>
              <a:rPr lang="en-US" b="1" i="1" dirty="0" err="1">
                <a:solidFill>
                  <a:srgbClr val="FF0000"/>
                </a:solidFill>
              </a:rPr>
              <a:t>faktorları</a:t>
            </a:r>
            <a:r>
              <a:rPr lang="en-US" b="1" i="1" dirty="0">
                <a:solidFill>
                  <a:srgbClr val="0070C0"/>
                </a:solidFill>
              </a:rPr>
              <a:t/>
            </a:r>
            <a:br>
              <a:rPr lang="en-US" b="1" i="1" dirty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300766"/>
            <a:ext cx="7031865" cy="5267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z-Latn-AZ" dirty="0" smtClean="0"/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Dəyişdirilə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bilən</a:t>
            </a:r>
            <a:r>
              <a:rPr lang="en-US" b="1" i="1" dirty="0">
                <a:solidFill>
                  <a:srgbClr val="0070C0"/>
                </a:solidFill>
              </a:rPr>
              <a:t> risk </a:t>
            </a:r>
            <a:r>
              <a:rPr lang="en-US" b="1" i="1" dirty="0" err="1">
                <a:solidFill>
                  <a:srgbClr val="0070C0"/>
                </a:solidFill>
              </a:rPr>
              <a:t>faktorları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Fiziki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fəaliyyətin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az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olmas</a:t>
            </a:r>
            <a:r>
              <a:rPr lang="az-Latn-AZ" b="1" i="1" dirty="0" smtClean="0">
                <a:solidFill>
                  <a:srgbClr val="0070C0"/>
                </a:solidFill>
              </a:rPr>
              <a:t>ı </a:t>
            </a:r>
            <a:r>
              <a:rPr lang="en-US" b="1" i="1" dirty="0" err="1" smtClean="0">
                <a:solidFill>
                  <a:srgbClr val="0070C0"/>
                </a:solidFill>
              </a:rPr>
              <a:t>və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oturaq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həyat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tərzi</a:t>
            </a:r>
            <a:r>
              <a:rPr lang="az-Latn-AZ" b="1" i="1" dirty="0">
                <a:solidFill>
                  <a:srgbClr val="0070C0"/>
                </a:solidFill>
              </a:rPr>
              <a:t>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- Oturaq həyat tərzi daha yüksək AF riski ilə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əlaqələndirilir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həddindən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artıq fiziki fəaliyyət səviyyələri də AF riskinin artması ilə əlaqələndirilir. 64,561 xəstənin geniş retrospektiv kohort tədqiqatı treadmill testi ilə obyektiv qiymətləndirilən kardiorespirator fitness (CRF) arasında dərəcəli və tərs əlaqəni göstərdi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Ən aşağı CRF olan xəstələrdə AF tezliyi 18,8%, ən yüksək CRF olanlarda isə 3,7% təşkil etmişdir. CRF-də hər 1-MET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( metabolic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ekvivolet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)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 artımı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AF riskinin dozadan asılı olaraq 7% azalması ilə əlaqələndirildi.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Patofiziologiya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oturaq </a:t>
            </a:r>
            <a:r>
              <a:rPr lang="az-Latn-AZ" b="1" i="1" dirty="0">
                <a:solidFill>
                  <a:schemeClr val="accent1">
                    <a:lumMod val="50000"/>
                  </a:schemeClr>
                </a:solidFill>
              </a:rPr>
              <a:t>həyat tərzi vegetativ disfunksiya və yüksək simpatik tonla əlaqələndirilir ki, bu da postdepolarizasiya tetiklemesini və AF həssaslığını artırır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az-Latn-AZ" b="1" i="1" dirty="0" smtClean="0">
                <a:solidFill>
                  <a:srgbClr val="0070C0"/>
                </a:solidFill>
              </a:rPr>
              <a:t>Siqaret çəkmək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– bu riski artırdığını göstərən tədqiqatlar var.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90" y="1629176"/>
            <a:ext cx="4825284" cy="4610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914" y="264835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4" y="365126"/>
            <a:ext cx="5048518" cy="74645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AF-</a:t>
            </a:r>
            <a:r>
              <a:rPr lang="en-US" b="1" i="1" dirty="0" err="1">
                <a:solidFill>
                  <a:srgbClr val="FF0000"/>
                </a:solidFill>
              </a:rPr>
              <a:t>nin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inkişafı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üçün</a:t>
            </a:r>
            <a:r>
              <a:rPr lang="en-US" b="1" i="1" dirty="0">
                <a:solidFill>
                  <a:srgbClr val="FF0000"/>
                </a:solidFill>
              </a:rPr>
              <a:t>  risk </a:t>
            </a:r>
            <a:r>
              <a:rPr lang="en-US" b="1" i="1" dirty="0" err="1">
                <a:solidFill>
                  <a:srgbClr val="FF0000"/>
                </a:solidFill>
              </a:rPr>
              <a:t>faktorları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8" y="1493949"/>
            <a:ext cx="6091707" cy="5125791"/>
          </a:xfrm>
        </p:spPr>
        <p:txBody>
          <a:bodyPr>
            <a:normAutofit fontScale="70000" lnSpcReduction="20000"/>
          </a:bodyPr>
          <a:lstStyle/>
          <a:p>
            <a:r>
              <a:rPr lang="az-Latn-AZ" b="1" i="1" dirty="0" smtClean="0">
                <a:solidFill>
                  <a:srgbClr val="0070C0"/>
                </a:solidFill>
              </a:rPr>
              <a:t>Piylənmə </a:t>
            </a:r>
            <a:r>
              <a:rPr lang="az-Latn-AZ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az-Latn-AZ" b="1" i="1" dirty="0">
                <a:solidFill>
                  <a:srgbClr val="002060"/>
                </a:solidFill>
              </a:rPr>
              <a:t>Çoxsaylı əhali əsaslı tədqiqatlar yüksək BKİ ilə AF riskinin artması arasında əlaqə olduğunu göstərdi. P</a:t>
            </a:r>
            <a:r>
              <a:rPr lang="az-Latn-AZ" b="1" i="1" dirty="0" smtClean="0">
                <a:solidFill>
                  <a:srgbClr val="002060"/>
                </a:solidFill>
              </a:rPr>
              <a:t>iylənmə </a:t>
            </a:r>
            <a:r>
              <a:rPr lang="az-Latn-AZ" b="1" i="1" dirty="0">
                <a:solidFill>
                  <a:srgbClr val="002060"/>
                </a:solidFill>
              </a:rPr>
              <a:t>AF inkişaf riskini 49% </a:t>
            </a:r>
            <a:r>
              <a:rPr lang="az-Latn-AZ" b="1" i="1" dirty="0" smtClean="0">
                <a:solidFill>
                  <a:srgbClr val="002060"/>
                </a:solidFill>
              </a:rPr>
              <a:t>artırır</a:t>
            </a:r>
            <a:r>
              <a:rPr lang="az-Latn-AZ" b="1" i="1" dirty="0">
                <a:solidFill>
                  <a:srgbClr val="002060"/>
                </a:solidFill>
              </a:rPr>
              <a:t>.</a:t>
            </a:r>
            <a:r>
              <a:rPr lang="az-Latn-AZ" b="1" i="1" dirty="0" smtClean="0">
                <a:solidFill>
                  <a:srgbClr val="002060"/>
                </a:solidFill>
              </a:rPr>
              <a:t> </a:t>
            </a:r>
            <a:r>
              <a:rPr lang="az-Latn-AZ" b="1" i="1" dirty="0">
                <a:solidFill>
                  <a:srgbClr val="002060"/>
                </a:solidFill>
              </a:rPr>
              <a:t>BKİ-də hər 1 vahid artımla AF riskinin 3%-4,7% artması ilə </a:t>
            </a:r>
            <a:r>
              <a:rPr lang="az-Latn-AZ" b="1" i="1" dirty="0" smtClean="0">
                <a:solidFill>
                  <a:srgbClr val="002060"/>
                </a:solidFill>
              </a:rPr>
              <a:t>müşahidə </a:t>
            </a:r>
            <a:r>
              <a:rPr lang="az-Latn-AZ" b="1" i="1" dirty="0">
                <a:solidFill>
                  <a:srgbClr val="002060"/>
                </a:solidFill>
              </a:rPr>
              <a:t>edilmişdir. </a:t>
            </a:r>
            <a:endParaRPr lang="az-Latn-AZ" b="1" i="1" dirty="0" smtClean="0">
              <a:solidFill>
                <a:srgbClr val="002060"/>
              </a:solidFill>
            </a:endParaRPr>
          </a:p>
          <a:p>
            <a:r>
              <a:rPr lang="az-Latn-AZ" b="1" i="1" dirty="0" smtClean="0">
                <a:solidFill>
                  <a:srgbClr val="002060"/>
                </a:solidFill>
              </a:rPr>
              <a:t>Patofiziologiya</a:t>
            </a:r>
            <a:r>
              <a:rPr lang="en-US" b="1" i="1" dirty="0" smtClean="0">
                <a:solidFill>
                  <a:srgbClr val="002060"/>
                </a:solidFill>
              </a:rPr>
              <a:t> - </a:t>
            </a:r>
            <a:r>
              <a:rPr lang="az-Latn-AZ" b="1" i="1" dirty="0" smtClean="0">
                <a:solidFill>
                  <a:srgbClr val="002060"/>
                </a:solidFill>
              </a:rPr>
              <a:t>Piylənmə </a:t>
            </a:r>
            <a:r>
              <a:rPr lang="az-Latn-AZ" b="1" i="1" dirty="0">
                <a:solidFill>
                  <a:srgbClr val="002060"/>
                </a:solidFill>
              </a:rPr>
              <a:t>ilə bağlı </a:t>
            </a:r>
            <a:r>
              <a:rPr lang="az-Latn-AZ" b="1" i="1" dirty="0" smtClean="0">
                <a:solidFill>
                  <a:srgbClr val="002060"/>
                </a:solidFill>
              </a:rPr>
              <a:t>AF </a:t>
            </a:r>
            <a:r>
              <a:rPr lang="az-Latn-AZ" b="1" i="1" dirty="0">
                <a:solidFill>
                  <a:srgbClr val="002060"/>
                </a:solidFill>
              </a:rPr>
              <a:t>riski sol atrial genişlənmə</a:t>
            </a:r>
            <a:r>
              <a:rPr lang="az-Latn-AZ" b="1" i="1" dirty="0" smtClean="0">
                <a:solidFill>
                  <a:srgbClr val="002060"/>
                </a:solidFill>
              </a:rPr>
              <a:t>, </a:t>
            </a:r>
            <a:r>
              <a:rPr lang="az-Latn-AZ" b="1" i="1" dirty="0">
                <a:solidFill>
                  <a:srgbClr val="002060"/>
                </a:solidFill>
              </a:rPr>
              <a:t>artan sol mədəciyin </a:t>
            </a:r>
            <a:r>
              <a:rPr lang="az-Latn-AZ" b="1" i="1" dirty="0" smtClean="0">
                <a:solidFill>
                  <a:srgbClr val="002060"/>
                </a:solidFill>
              </a:rPr>
              <a:t>kütləsi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az-Latn-AZ" b="1" i="1" dirty="0" smtClean="0">
                <a:solidFill>
                  <a:srgbClr val="002060"/>
                </a:solidFill>
              </a:rPr>
              <a:t>və </a:t>
            </a:r>
            <a:r>
              <a:rPr lang="az-Latn-AZ" b="1" i="1" dirty="0">
                <a:solidFill>
                  <a:srgbClr val="002060"/>
                </a:solidFill>
              </a:rPr>
              <a:t>diastolik disfunksiya ilə </a:t>
            </a:r>
            <a:r>
              <a:rPr lang="az-Latn-AZ" b="1" i="1" dirty="0" smtClean="0">
                <a:solidFill>
                  <a:srgbClr val="002060"/>
                </a:solidFill>
              </a:rPr>
              <a:t>əlaqələndirilir</a:t>
            </a:r>
            <a:r>
              <a:rPr lang="en-US" b="1" i="1" dirty="0" smtClean="0">
                <a:solidFill>
                  <a:srgbClr val="002060"/>
                </a:solidFill>
              </a:rPr>
              <a:t> . </a:t>
            </a:r>
            <a:r>
              <a:rPr lang="en-US" b="1" i="1" dirty="0">
                <a:solidFill>
                  <a:srgbClr val="002060"/>
                </a:solidFill>
              </a:rPr>
              <a:t>T</a:t>
            </a:r>
            <a:r>
              <a:rPr lang="az-Latn-AZ" b="1" i="1" dirty="0" smtClean="0">
                <a:solidFill>
                  <a:srgbClr val="002060"/>
                </a:solidFill>
              </a:rPr>
              <a:t>ədqiqat</a:t>
            </a:r>
            <a:r>
              <a:rPr lang="en-US" b="1" i="1" dirty="0" err="1" smtClean="0">
                <a:solidFill>
                  <a:srgbClr val="002060"/>
                </a:solidFill>
              </a:rPr>
              <a:t>lar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az-Latn-AZ" b="1" i="1" dirty="0" smtClean="0">
                <a:solidFill>
                  <a:srgbClr val="002060"/>
                </a:solidFill>
              </a:rPr>
              <a:t> </a:t>
            </a:r>
            <a:r>
              <a:rPr lang="az-Latn-AZ" b="1" i="1" dirty="0">
                <a:solidFill>
                  <a:srgbClr val="002060"/>
                </a:solidFill>
              </a:rPr>
              <a:t>perikardial yağ AF-nin yayılması, şiddəti və təkrarlanması ilə əlaqələndirilir</a:t>
            </a:r>
            <a:r>
              <a:rPr lang="az-Latn-AZ" b="1" i="1" dirty="0" smtClean="0">
                <a:solidFill>
                  <a:srgbClr val="002060"/>
                </a:solidFill>
              </a:rPr>
              <a:t>.</a:t>
            </a: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>
                <a:solidFill>
                  <a:srgbClr val="002060"/>
                </a:solidFill>
              </a:rPr>
              <a:t> ABŞ-da AF </a:t>
            </a:r>
            <a:r>
              <a:rPr lang="en-US" b="1" i="1" dirty="0" err="1">
                <a:solidFill>
                  <a:srgbClr val="002060"/>
                </a:solidFill>
              </a:rPr>
              <a:t>olan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insanların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proqnozlaşdırılan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sayının</a:t>
            </a:r>
            <a:r>
              <a:rPr lang="en-US" b="1" i="1" dirty="0">
                <a:solidFill>
                  <a:srgbClr val="002060"/>
                </a:solidFill>
              </a:rPr>
              <a:t> 2050-ci </a:t>
            </a:r>
            <a:r>
              <a:rPr lang="en-US" b="1" i="1" dirty="0" err="1">
                <a:solidFill>
                  <a:srgbClr val="002060"/>
                </a:solidFill>
              </a:rPr>
              <a:t>ilə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qədər</a:t>
            </a:r>
            <a:r>
              <a:rPr lang="en-US" b="1" i="1" dirty="0">
                <a:solidFill>
                  <a:srgbClr val="002060"/>
                </a:solidFill>
              </a:rPr>
              <a:t> 10 </a:t>
            </a:r>
            <a:r>
              <a:rPr lang="en-US" b="1" i="1" dirty="0" err="1">
                <a:solidFill>
                  <a:srgbClr val="002060"/>
                </a:solidFill>
              </a:rPr>
              <a:t>milyonu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keçəcəyini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təxmin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etdi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az-Latn-AZ" b="1" i="1" dirty="0">
                <a:solidFill>
                  <a:srgbClr val="0070C0"/>
                </a:solidFill>
              </a:rPr>
              <a:t>Şəkərli diabet</a:t>
            </a:r>
            <a:r>
              <a:rPr lang="az-Latn-AZ" dirty="0"/>
              <a:t> </a:t>
            </a:r>
            <a:r>
              <a:rPr lang="az-Latn-AZ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az-Latn-AZ" b="1" i="1" dirty="0" smtClean="0">
                <a:solidFill>
                  <a:srgbClr val="002060"/>
                </a:solidFill>
              </a:rPr>
              <a:t>Epidemiologiya </a:t>
            </a:r>
            <a:r>
              <a:rPr lang="az-Latn-AZ" b="1" i="1" dirty="0">
                <a:solidFill>
                  <a:srgbClr val="002060"/>
                </a:solidFill>
              </a:rPr>
              <a:t>göstərdi ki, diabetli kişilərdə və qadınlarda müvafiq olaraq AF riski 40% və 60% artıb. Kohort və hal-nəzarət tədqiqatlarının meta-analizi göstərdi ki, şəkərli diabet və ya pozulmuş qlükoza homeostazı olan xəstələrdə diabeti olmayan şəxslərlə müqayisədə AF riski 34% daha yüksəkdir. AF riski hər əlavə diabet ilində 3% artır.</a:t>
            </a:r>
            <a:endParaRPr lang="en-US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2" y="365126"/>
            <a:ext cx="5499279" cy="304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52" y="3541690"/>
            <a:ext cx="5499279" cy="3078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35" y="717593"/>
            <a:ext cx="1132589" cy="5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3" y="365125"/>
            <a:ext cx="6117465" cy="78109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</a:t>
            </a:r>
            <a:r>
              <a:rPr lang="az-Latn-AZ" b="1" i="1" dirty="0" smtClean="0">
                <a:solidFill>
                  <a:srgbClr val="FF0000"/>
                </a:solidFill>
              </a:rPr>
              <a:t>AF və çəkiyə nəzarət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3" y="1326524"/>
            <a:ext cx="6117465" cy="5241701"/>
          </a:xfrm>
        </p:spPr>
        <p:txBody>
          <a:bodyPr>
            <a:normAutofit fontScale="70000" lnSpcReduction="20000"/>
          </a:bodyPr>
          <a:lstStyle/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rdıcıl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1415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xəstədən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825 -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bədən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kütləsi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indeksi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≥27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kq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/m2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olub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onlara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çəki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idarə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etmək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təklif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olunub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İstisna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meyarları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yoxlanıldıqdan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sonra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355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nəfər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təhlilə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daxil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edilmişdir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AF-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əziyyət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çəkən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xəstələrdə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≥10%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çəki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itkisi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eyni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müddət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ərzində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bədən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çəkisinin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10%-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azını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itirmiş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xəstələrlə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müqayisədə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aritmiyasız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sağ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qalma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ehtimalının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6 dəfə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çox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olması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nəticələndi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500" b="1" i="1" dirty="0" err="1">
                <a:solidFill>
                  <a:srgbClr val="0070C0"/>
                </a:solidFill>
              </a:rPr>
              <a:t>Klinik</a:t>
            </a:r>
            <a:r>
              <a:rPr lang="en-US" sz="4500" b="1" i="1" dirty="0">
                <a:solidFill>
                  <a:srgbClr val="0070C0"/>
                </a:solidFill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</a:rPr>
              <a:t>Perspektiv</a:t>
            </a:r>
            <a:endParaRPr lang="en-US" sz="4500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Piylənmə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insidansı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gedişatının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müstəqil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mühüm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proqnozlaşdırıcısıdır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Son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məlumatlar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epikardial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yağ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toxumasının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xəstələrinin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aritmogen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substratına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təsirini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hətta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yüksək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BMI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olmadan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dəstəkləyir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Həyat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tərzi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dəyişiklikləri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cərrahiyyə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yolu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kilo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itkisi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obez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xəstələrdə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AF-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idarə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edilməsində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mühüm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sütundur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25" y="365125"/>
            <a:ext cx="5318996" cy="1771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77" y="2183122"/>
            <a:ext cx="5228844" cy="4385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254" y="111176"/>
            <a:ext cx="983029" cy="5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740" y="184820"/>
            <a:ext cx="7727325" cy="96139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AF-</a:t>
            </a:r>
            <a:r>
              <a:rPr lang="en-US" b="1" i="1" dirty="0" err="1">
                <a:solidFill>
                  <a:srgbClr val="FF0000"/>
                </a:solidFill>
              </a:rPr>
              <a:t>nin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inkişafı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üçün</a:t>
            </a:r>
            <a:r>
              <a:rPr lang="en-US" b="1" i="1" dirty="0">
                <a:solidFill>
                  <a:srgbClr val="FF0000"/>
                </a:solidFill>
              </a:rPr>
              <a:t>  risk </a:t>
            </a:r>
            <a:r>
              <a:rPr lang="en-US" b="1" i="1" dirty="0" err="1">
                <a:solidFill>
                  <a:srgbClr val="FF0000"/>
                </a:solidFill>
              </a:rPr>
              <a:t>faktorları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5" y="1493948"/>
            <a:ext cx="6838683" cy="5228823"/>
          </a:xfrm>
        </p:spPr>
        <p:txBody>
          <a:bodyPr>
            <a:normAutofit fontScale="77500" lnSpcReduction="20000"/>
          </a:bodyPr>
          <a:lstStyle/>
          <a:p>
            <a:r>
              <a:rPr lang="az-Latn-AZ" b="1" i="1" dirty="0" smtClean="0">
                <a:solidFill>
                  <a:srgbClr val="0070C0"/>
                </a:solidFill>
              </a:rPr>
              <a:t>Obstruktiv yuxu Apnesi</a:t>
            </a:r>
            <a:r>
              <a:rPr lang="az-Latn-AZ" dirty="0"/>
              <a:t> </a:t>
            </a:r>
            <a:r>
              <a:rPr lang="az-Latn-AZ" b="1" i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Ürək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Sağlamlığı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Araşdırması</a:t>
            </a:r>
            <a:r>
              <a:rPr lang="en-US" b="1" i="1" dirty="0">
                <a:solidFill>
                  <a:srgbClr val="002060"/>
                </a:solidFill>
              </a:rPr>
              <a:t> OSA </a:t>
            </a:r>
            <a:r>
              <a:rPr lang="en-US" b="1" i="1" dirty="0" err="1">
                <a:solidFill>
                  <a:srgbClr val="002060"/>
                </a:solidFill>
              </a:rPr>
              <a:t>ilə</a:t>
            </a:r>
            <a:r>
              <a:rPr lang="en-US" b="1" i="1" dirty="0">
                <a:solidFill>
                  <a:srgbClr val="002060"/>
                </a:solidFill>
              </a:rPr>
              <a:t> AF-</a:t>
            </a:r>
            <a:r>
              <a:rPr lang="en-US" b="1" i="1" dirty="0" err="1">
                <a:solidFill>
                  <a:srgbClr val="002060"/>
                </a:solidFill>
              </a:rPr>
              <a:t>nin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yayılmasının</a:t>
            </a:r>
            <a:r>
              <a:rPr lang="en-US" b="1" i="1" dirty="0">
                <a:solidFill>
                  <a:srgbClr val="002060"/>
                </a:solidFill>
              </a:rPr>
              <a:t> 4 </a:t>
            </a:r>
            <a:r>
              <a:rPr lang="en-US" b="1" i="1" dirty="0" err="1">
                <a:solidFill>
                  <a:srgbClr val="002060"/>
                </a:solidFill>
              </a:rPr>
              <a:t>dəfə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artdığını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iştirakçıların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üçdə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birində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yuxu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zamanı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aritmiya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olduğunu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aşkar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etdi</a:t>
            </a:r>
            <a:r>
              <a:rPr lang="en-US" b="1" i="1" dirty="0">
                <a:solidFill>
                  <a:srgbClr val="002060"/>
                </a:solidFill>
              </a:rPr>
              <a:t>. OSA </a:t>
            </a:r>
            <a:r>
              <a:rPr lang="en-US" b="1" i="1" dirty="0" err="1">
                <a:solidFill>
                  <a:srgbClr val="002060"/>
                </a:solidFill>
              </a:rPr>
              <a:t>olan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xəstələrdə</a:t>
            </a:r>
            <a:r>
              <a:rPr lang="en-US" b="1" i="1" dirty="0">
                <a:solidFill>
                  <a:srgbClr val="002060"/>
                </a:solidFill>
              </a:rPr>
              <a:t> AF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AF </a:t>
            </a:r>
            <a:r>
              <a:rPr lang="en-US" b="1" i="1" dirty="0" err="1">
                <a:solidFill>
                  <a:srgbClr val="002060"/>
                </a:solidFill>
              </a:rPr>
              <a:t>substratının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inkişafına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neçə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mexanizm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səbəb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ola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bilər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endParaRPr lang="az-Latn-AZ" b="1" i="1" dirty="0" smtClean="0">
              <a:solidFill>
                <a:srgbClr val="002060"/>
              </a:solidFill>
            </a:endParaRPr>
          </a:p>
          <a:p>
            <a:r>
              <a:rPr lang="az-Latn-AZ" b="1" i="1" dirty="0" smtClean="0">
                <a:solidFill>
                  <a:srgbClr val="002060"/>
                </a:solidFill>
              </a:rPr>
              <a:t>1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hipoksiya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apne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epizodunun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sonuna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yaxın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chemoreflex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tərəfindən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induksiya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edilən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simpatik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aktivliyin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artımı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müvəqqəti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təzyiqinin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artması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ilə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nəticələnir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endParaRPr lang="az-Latn-AZ" b="1" i="1" dirty="0" smtClean="0">
              <a:solidFill>
                <a:srgbClr val="002060"/>
              </a:solidFill>
            </a:endParaRPr>
          </a:p>
          <a:p>
            <a:r>
              <a:rPr lang="az-Latn-AZ" b="1" i="1" dirty="0">
                <a:solidFill>
                  <a:srgbClr val="002060"/>
                </a:solidFill>
              </a:rPr>
              <a:t>2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apne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zamanı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güclü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inspirator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səylər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intratorasik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təzyiqin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dəyişməsini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vurğulayır</a:t>
            </a:r>
            <a:r>
              <a:rPr lang="en-US" b="1" i="1" dirty="0">
                <a:solidFill>
                  <a:srgbClr val="002060"/>
                </a:solidFill>
              </a:rPr>
              <a:t>, sol atrial </a:t>
            </a:r>
            <a:r>
              <a:rPr lang="en-US" b="1" i="1" dirty="0" err="1">
                <a:solidFill>
                  <a:srgbClr val="002060"/>
                </a:solidFill>
              </a:rPr>
              <a:t>həcmi</a:t>
            </a:r>
            <a:r>
              <a:rPr lang="en-US" b="1" i="1" dirty="0">
                <a:solidFill>
                  <a:srgbClr val="002060"/>
                </a:solidFill>
              </a:rPr>
              <a:t> (</a:t>
            </a:r>
            <a:r>
              <a:rPr lang="en-US" b="1" i="1" dirty="0" err="1">
                <a:solidFill>
                  <a:srgbClr val="002060"/>
                </a:solidFill>
              </a:rPr>
              <a:t>uzatma</a:t>
            </a:r>
            <a:r>
              <a:rPr lang="en-US" b="1" i="1" dirty="0">
                <a:solidFill>
                  <a:srgbClr val="002060"/>
                </a:solidFill>
              </a:rPr>
              <a:t>)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təzyiqi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artırır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endParaRPr lang="az-Latn-AZ" b="1" i="1" dirty="0">
              <a:solidFill>
                <a:srgbClr val="002060"/>
              </a:solidFill>
            </a:endParaRPr>
          </a:p>
          <a:p>
            <a:r>
              <a:rPr lang="az-Latn-AZ" b="1" i="1" dirty="0">
                <a:solidFill>
                  <a:srgbClr val="002060"/>
                </a:solidFill>
              </a:rPr>
              <a:t>3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oksidləşdirici</a:t>
            </a:r>
            <a:r>
              <a:rPr lang="en-US" b="1" i="1" dirty="0">
                <a:solidFill>
                  <a:srgbClr val="002060"/>
                </a:solidFill>
              </a:rPr>
              <a:t> stress </a:t>
            </a:r>
            <a:r>
              <a:rPr lang="en-US" b="1" i="1" dirty="0" err="1">
                <a:solidFill>
                  <a:srgbClr val="002060"/>
                </a:solidFill>
              </a:rPr>
              <a:t>siqnalının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sistemli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iltihab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vasitəçilərinin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artması</a:t>
            </a:r>
            <a:r>
              <a:rPr lang="en-US" b="1" i="1" dirty="0">
                <a:solidFill>
                  <a:srgbClr val="002060"/>
                </a:solidFill>
              </a:rPr>
              <a:t> atrial </a:t>
            </a:r>
            <a:r>
              <a:rPr lang="en-US" b="1" i="1" dirty="0" err="1">
                <a:solidFill>
                  <a:srgbClr val="002060"/>
                </a:solidFill>
              </a:rPr>
              <a:t>remodelingi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təşviq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edə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bilər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endParaRPr lang="az-Latn-AZ" b="1" i="1" dirty="0" smtClean="0">
              <a:solidFill>
                <a:srgbClr val="002060"/>
              </a:solidFill>
            </a:endParaRPr>
          </a:p>
          <a:p>
            <a:r>
              <a:rPr lang="az-Latn-AZ" b="1" i="1" dirty="0" smtClean="0">
                <a:solidFill>
                  <a:srgbClr val="002060"/>
                </a:solidFill>
              </a:rPr>
              <a:t>4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mənfi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tra</a:t>
            </a:r>
            <a:r>
              <a:rPr lang="az-Latn-AZ" b="1" i="1" dirty="0" smtClean="0">
                <a:solidFill>
                  <a:srgbClr val="002060"/>
                </a:solidFill>
              </a:rPr>
              <a:t>x</a:t>
            </a:r>
            <a:r>
              <a:rPr lang="en-US" b="1" i="1" dirty="0" err="1" smtClean="0">
                <a:solidFill>
                  <a:srgbClr val="002060"/>
                </a:solidFill>
              </a:rPr>
              <a:t>eal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təzyiq</a:t>
            </a:r>
            <a:r>
              <a:rPr lang="en-US" b="1" i="1" dirty="0">
                <a:solidFill>
                  <a:srgbClr val="002060"/>
                </a:solidFill>
              </a:rPr>
              <a:t> vagal </a:t>
            </a:r>
            <a:r>
              <a:rPr lang="en-US" b="1" i="1" dirty="0" err="1">
                <a:solidFill>
                  <a:srgbClr val="002060"/>
                </a:solidFill>
              </a:rPr>
              <a:t>stimullaşdırma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vasitəsilə</a:t>
            </a:r>
            <a:r>
              <a:rPr lang="en-US" b="1" i="1" dirty="0">
                <a:solidFill>
                  <a:srgbClr val="002060"/>
                </a:solidFill>
              </a:rPr>
              <a:t> atrial ERP </a:t>
            </a:r>
            <a:r>
              <a:rPr lang="en-US" b="1" i="1" dirty="0" err="1">
                <a:solidFill>
                  <a:srgbClr val="002060"/>
                </a:solidFill>
              </a:rPr>
              <a:t>və</a:t>
            </a:r>
            <a:r>
              <a:rPr lang="en-US" b="1" i="1" dirty="0">
                <a:solidFill>
                  <a:srgbClr val="002060"/>
                </a:solidFill>
              </a:rPr>
              <a:t> atrial </a:t>
            </a:r>
            <a:r>
              <a:rPr lang="en-US" b="1" i="1" dirty="0" err="1">
                <a:solidFill>
                  <a:srgbClr val="002060"/>
                </a:solidFill>
              </a:rPr>
              <a:t>monofazik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fəaliyyət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potensialını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qısaldır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bu</a:t>
            </a:r>
            <a:r>
              <a:rPr lang="en-US" b="1" i="1" dirty="0">
                <a:solidFill>
                  <a:srgbClr val="002060"/>
                </a:solidFill>
              </a:rPr>
              <a:t> da AF </a:t>
            </a:r>
            <a:r>
              <a:rPr lang="en-US" b="1" i="1" dirty="0" err="1">
                <a:solidFill>
                  <a:srgbClr val="002060"/>
                </a:solidFill>
              </a:rPr>
              <a:t>induksiyasını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artırır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533" y="1493948"/>
            <a:ext cx="4739426" cy="5022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000" y="201257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i="1" dirty="0" smtClean="0">
                <a:solidFill>
                  <a:srgbClr val="0070C0"/>
                </a:solidFill>
              </a:rPr>
              <a:t>                    </a:t>
            </a:r>
            <a:r>
              <a:rPr lang="az-Latn-AZ" b="1" i="1" dirty="0" smtClean="0">
                <a:solidFill>
                  <a:srgbClr val="FF0000"/>
                </a:solidFill>
              </a:rPr>
              <a:t>AF və Hipertoniya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1825624"/>
            <a:ext cx="5640947" cy="4755479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Hipert</a:t>
            </a:r>
            <a:r>
              <a:rPr lang="az-Latn-AZ" b="1" i="1" dirty="0" smtClean="0">
                <a:solidFill>
                  <a:srgbClr val="0070C0"/>
                </a:solidFill>
              </a:rPr>
              <a:t>oniya-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üçün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əsas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risk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faktorlarından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biridir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Aterosklerotik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Risk (ARIC)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tədqiqatından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əldə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edilən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məlumatlar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göstərdi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hipertoniya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sistolik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təzyiqi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≥140 mmHg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diastolik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təzyiqi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≥90 mmHg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hipertoniya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müalicəsi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)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insidentinin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təxminən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22%-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təşkil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edir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z-Latn-AZ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z-Latn-AZ" b="1" i="1" dirty="0" smtClean="0">
                <a:solidFill>
                  <a:schemeClr val="accent1">
                    <a:lumMod val="50000"/>
                  </a:schemeClr>
                </a:solidFill>
              </a:rPr>
              <a:t>Həmçinin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Normalın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yuxarı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həddinə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yaxınlaşan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sistolik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təzyiqi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sağlam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orta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yaşlı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kişi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və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qadınlarda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riskinin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artması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ilə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əlaqələndirilir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Sistolik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qan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təzyiqinin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hər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10 mmHg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artması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insident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AF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riskini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artırır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0619"/>
            <a:ext cx="5960281" cy="4116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140" y="230189"/>
            <a:ext cx="182895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1576</Words>
  <Application>Microsoft Office PowerPoint</Application>
  <PresentationFormat>Широкоэкранный</PresentationFormat>
  <Paragraphs>94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Qulaqcıq fibrilyasıyası zamanı risk faktorları. Diyet və həyat tərzi</vt:lpstr>
      <vt:lpstr>           Qulaqcıqların fibrilyasiyası</vt:lpstr>
      <vt:lpstr>AF-nin inkişafı üçün  risk faktorları </vt:lpstr>
      <vt:lpstr>AF və epigenetika </vt:lpstr>
      <vt:lpstr>AF-nin inkişafı üçün  risk faktorları </vt:lpstr>
      <vt:lpstr>AF-nin inkişafı üçün  risk faktorları</vt:lpstr>
      <vt:lpstr>   AF və çəkiyə nəzarət </vt:lpstr>
      <vt:lpstr>AF-nin inkişafı üçün  risk faktorları</vt:lpstr>
      <vt:lpstr>                    AF və Hipertoniya</vt:lpstr>
      <vt:lpstr>AF və stress</vt:lpstr>
      <vt:lpstr>Презентация PowerPoint</vt:lpstr>
      <vt:lpstr>Aralıq dənizi pəhrizi və atrial fibrilasiya</vt:lpstr>
      <vt:lpstr>İltihabın və AF</vt:lpstr>
      <vt:lpstr>Aralıq dənizi pəhrizi həmçinin bir çox digər ürək xəstəlikləri ilə əlaqəli vəziyyəti azaldır</vt:lpstr>
      <vt:lpstr>Antiinflamatuor pəhriz </vt:lpstr>
      <vt:lpstr>     Ürəyimizi qorumağı unutmayaq! </vt:lpstr>
      <vt:lpstr>             Diqqətinizə görə təşəkkür edirəm !</vt:lpstr>
      <vt:lpstr>AF və stress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Qulaqcıq fibrilyasıyası zamanı kardiovaskulyar risk faktorları. Diet və həyat tərzi</dc:title>
  <dc:creator>Hp</dc:creator>
  <cp:lastModifiedBy>Hp</cp:lastModifiedBy>
  <cp:revision>84</cp:revision>
  <dcterms:created xsi:type="dcterms:W3CDTF">2022-09-04T14:55:43Z</dcterms:created>
  <dcterms:modified xsi:type="dcterms:W3CDTF">2022-09-25T07:59:45Z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